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63" r:id="rId6"/>
    <p:sldId id="260" r:id="rId7"/>
    <p:sldId id="261" r:id="rId8"/>
    <p:sldId id="262" r:id="rId9"/>
    <p:sldId id="264" r:id="rId10"/>
    <p:sldId id="266" r:id="rId11"/>
    <p:sldId id="267" r:id="rId12"/>
  </p:sldIdLst>
  <p:sldSz cx="12192000" cy="6858000"/>
  <p:notesSz cx="6858000" cy="9144000"/>
  <p:defaultTextStyle>
    <a:defPPr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38DB3A5-7E87-4D76-9BF2-A646BA71C6D2}" v="12" dt="2023-03-10T09:52:14.89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67" d="100"/>
          <a:sy n="67" d="100"/>
        </p:scale>
        <p:origin x="45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15/03/2023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15/03/2023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15/03/2023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15/03/2023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15/03/2023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15/03/2023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15/03/2023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15/03/2023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15/03/2023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15/03/2023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15/03/2023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GB" smtClean="0"/>
              <a:t>15/03/2023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B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.uk/url?sa=i&amp;rct=j&amp;q=&amp;esrc=s&amp;source=images&amp;cd=&amp;cad=rja&amp;uact=8&amp;ved=0ahUKEwiMhKv65ezRAhXkHJoKHaBHDngQjRwIBw&amp;url=https://essexcdp.wordpress.com/2016/11/11/communities-workshop-a-multifaith-gathering/&amp;bvm=bv.145822982,d.bGs&amp;psig=AFQjCNGBvwsw3RRqn2xLeOtdgIs1ZWQAvA&amp;ust=1485966289491177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dnIFPf1adI4?start=2&amp;feature=oembed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g"/><Relationship Id="rId7" Type="http://schemas.openxmlformats.org/officeDocument/2006/relationships/image" Target="../media/image10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.uk/url?sa=i&amp;rct=j&amp;q=&amp;esrc=s&amp;source=images&amp;cd=&amp;cad=rja&amp;uact=8&amp;ved=0ahUKEwiMhKv65ezRAhXkHJoKHaBHDngQjRwIBw&amp;url=https://essexcdp.wordpress.com/2016/11/11/communities-workshop-a-multifaith-gathering/&amp;bvm=bv.145822982,d.bGs&amp;psig=AFQjCNGBvwsw3RRqn2xLeOtdgIs1ZWQAvA&amp;ust=1485966289491177" TargetMode="External"/><Relationship Id="rId2" Type="http://schemas.openxmlformats.org/officeDocument/2006/relationships/hyperlink" Target="mailto:Faithcovenant@essex.gov.uk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toy&#10;&#10;Description automatically generated">
            <a:extLst>
              <a:ext uri="{FF2B5EF4-FFF2-40B4-BE49-F238E27FC236}">
                <a16:creationId xmlns:a16="http://schemas.microsoft.com/office/drawing/2014/main" id="{467353DE-5942-41EA-925C-B57C3835C8F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A644B66-A766-4093-9357-ED85C192091A}"/>
              </a:ext>
            </a:extLst>
          </p:cNvPr>
          <p:cNvSpPr txBox="1"/>
          <p:nvPr/>
        </p:nvSpPr>
        <p:spPr>
          <a:xfrm>
            <a:off x="0" y="0"/>
            <a:ext cx="974407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>
                <a:solidFill>
                  <a:schemeClr val="bg1"/>
                </a:solidFill>
              </a:rPr>
              <a:t>Essex Faith Covenant – social prescribing</a:t>
            </a:r>
          </a:p>
        </p:txBody>
      </p:sp>
      <p:pic>
        <p:nvPicPr>
          <p:cNvPr id="4" name="Content Placeholder 7" descr="Image result for multi faith logo essex">
            <a:hlinkClick r:id="rId3"/>
            <a:extLst>
              <a:ext uri="{FF2B5EF4-FFF2-40B4-BE49-F238E27FC236}">
                <a16:creationId xmlns:a16="http://schemas.microsoft.com/office/drawing/2014/main" id="{A7A341D9-5A59-4EEE-AFF4-CDF26E16C878}"/>
              </a:ext>
            </a:extLst>
          </p:cNvPr>
          <p:cNvPicPr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82186" y="145513"/>
            <a:ext cx="829388" cy="85724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D821F7E-466E-4155-9CA7-A606D5B34C7A}"/>
              </a:ext>
            </a:extLst>
          </p:cNvPr>
          <p:cNvSpPr/>
          <p:nvPr/>
        </p:nvSpPr>
        <p:spPr>
          <a:xfrm>
            <a:off x="0" y="0"/>
            <a:ext cx="839449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GB" sz="3600" dirty="0"/>
              <a:t>BACKGRROUND</a:t>
            </a:r>
          </a:p>
        </p:txBody>
      </p:sp>
      <p:pic>
        <p:nvPicPr>
          <p:cNvPr id="4" name="Online Media 3" title="Essex Faith Covenant">
            <a:hlinkClick r:id="" action="ppaction://media"/>
            <a:extLst>
              <a:ext uri="{FF2B5EF4-FFF2-40B4-BE49-F238E27FC236}">
                <a16:creationId xmlns:a16="http://schemas.microsoft.com/office/drawing/2014/main" id="{59F40781-61E8-4DF3-8DF4-8790C688ECBC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047353" y="331762"/>
            <a:ext cx="10963672" cy="619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7546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3751BF3-0384-4A1E-B34C-EEE6FD41B434}"/>
              </a:ext>
            </a:extLst>
          </p:cNvPr>
          <p:cNvSpPr txBox="1"/>
          <p:nvPr/>
        </p:nvSpPr>
        <p:spPr>
          <a:xfrm>
            <a:off x="1430985" y="768446"/>
            <a:ext cx="4491514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000" spc="-4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Bo</a:t>
            </a:r>
            <a:r>
              <a:rPr lang="en-US" sz="2000" spc="-6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</a:t>
            </a:r>
            <a:r>
              <a:rPr lang="en-US" sz="20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h</a:t>
            </a:r>
            <a:r>
              <a:rPr lang="en-US" sz="2000" spc="-5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000" spc="1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</a:t>
            </a:r>
            <a:r>
              <a:rPr lang="en-US" sz="2000" spc="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</a:t>
            </a:r>
            <a:r>
              <a:rPr lang="en-US" sz="20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</a:t>
            </a:r>
            <a:r>
              <a:rPr lang="en-US" sz="2000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</a:t>
            </a:r>
            <a:r>
              <a:rPr lang="en-US" sz="20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h</a:t>
            </a:r>
            <a:r>
              <a:rPr lang="en-US" sz="2000" spc="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000" spc="-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g</a:t>
            </a:r>
            <a:r>
              <a:rPr lang="en-US" sz="20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ro</a:t>
            </a:r>
            <a:r>
              <a:rPr lang="en-US" sz="2000" spc="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up</a:t>
            </a:r>
            <a:r>
              <a:rPr lang="en-US" sz="20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</a:t>
            </a:r>
            <a:r>
              <a:rPr lang="en-US" sz="2000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000" spc="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</a:t>
            </a:r>
            <a:r>
              <a:rPr lang="en-US" sz="2000" spc="-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n</a:t>
            </a:r>
            <a:r>
              <a:rPr lang="en-US" sz="20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</a:t>
            </a:r>
            <a:r>
              <a:rPr lang="en-US" sz="2000" spc="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000" spc="-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</a:t>
            </a:r>
            <a:r>
              <a:rPr lang="en-US" sz="2000" spc="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ub</a:t>
            </a:r>
            <a:r>
              <a:rPr lang="en-US" sz="20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l</a:t>
            </a:r>
            <a:r>
              <a:rPr lang="en-US" sz="2000" spc="-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</a:t>
            </a:r>
            <a:r>
              <a:rPr lang="en-US" sz="20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 s</a:t>
            </a:r>
            <a:r>
              <a:rPr lang="en-US" sz="2000" spc="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</a:t>
            </a:r>
            <a:r>
              <a:rPr lang="en-US" sz="20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r</a:t>
            </a:r>
            <a:r>
              <a:rPr lang="en-US" sz="2000" spc="-1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v</a:t>
            </a:r>
            <a:r>
              <a:rPr lang="en-US" sz="20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ices</a:t>
            </a:r>
            <a:r>
              <a:rPr lang="en-US" sz="2000" spc="-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000" spc="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will </a:t>
            </a:r>
            <a:r>
              <a:rPr lang="en-US" sz="20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</a:t>
            </a:r>
            <a:r>
              <a:rPr lang="en-US" sz="2000" spc="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omm</a:t>
            </a:r>
            <a:r>
              <a:rPr lang="en-US" sz="20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it</a:t>
            </a:r>
            <a:r>
              <a:rPr lang="en-US" sz="2000" spc="-3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000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</a:t>
            </a:r>
            <a:r>
              <a:rPr lang="en-US" sz="20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</a:t>
            </a:r>
            <a:r>
              <a:rPr lang="en-US" sz="2000" spc="-3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0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working together to:</a:t>
            </a:r>
            <a:endParaRPr lang="en-GB" sz="2000" dirty="0"/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i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Pro-actively </a:t>
            </a:r>
            <a:r>
              <a:rPr lang="en-US" sz="2000" b="1" i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build relationships and trust</a:t>
            </a:r>
            <a:r>
              <a:rPr lang="en-US" sz="2000" i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between faith groups and public services</a:t>
            </a:r>
            <a:endParaRPr lang="en-GB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i="1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Create o</a:t>
            </a:r>
            <a:r>
              <a:rPr lang="en-US" sz="2000" i="1" spc="-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ppo</a:t>
            </a:r>
            <a:r>
              <a:rPr lang="en-US" sz="2000" i="1" spc="-1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r</a:t>
            </a:r>
            <a:r>
              <a:rPr lang="en-US" sz="2000" i="1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</a:t>
            </a:r>
            <a:r>
              <a:rPr lang="en-US" sz="2000" i="1" spc="-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un</a:t>
            </a:r>
            <a:r>
              <a:rPr lang="en-US" sz="2000" i="1" spc="-1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</a:t>
            </a:r>
            <a:r>
              <a:rPr lang="en-US" sz="2000" i="1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</a:t>
            </a:r>
            <a:r>
              <a:rPr lang="en-US" sz="2000" i="1" spc="-1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</a:t>
            </a:r>
            <a:r>
              <a:rPr lang="en-US" sz="2000" i="1" spc="-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</a:t>
            </a:r>
            <a:r>
              <a:rPr lang="en-US" sz="2000" i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</a:t>
            </a:r>
            <a:r>
              <a:rPr lang="en-US" sz="2000" i="1" spc="-2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000" i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to </a:t>
            </a:r>
            <a:r>
              <a:rPr lang="en-US" sz="2000" b="1" i="1" spc="-12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raise </a:t>
            </a:r>
            <a:r>
              <a:rPr lang="en-US" sz="2000" b="1" i="1" spc="-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</a:t>
            </a:r>
            <a:r>
              <a:rPr lang="en-US" sz="2000" b="1" i="1" spc="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</a:t>
            </a:r>
            <a:r>
              <a:rPr lang="en-US" sz="2000" b="1" i="1" spc="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</a:t>
            </a:r>
            <a:r>
              <a:rPr lang="en-US" sz="2000" b="1" i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r</a:t>
            </a:r>
            <a:r>
              <a:rPr lang="en-US" sz="2000" b="1" i="1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</a:t>
            </a:r>
            <a:r>
              <a:rPr lang="en-US" sz="2000" b="1" i="1" spc="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ne</a:t>
            </a:r>
            <a:r>
              <a:rPr lang="en-US" sz="2000" b="1" i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ss</a:t>
            </a:r>
            <a:r>
              <a:rPr lang="en-US" sz="2000" b="1" i="1" spc="-3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000" b="1" i="1" spc="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</a:t>
            </a:r>
            <a:r>
              <a:rPr lang="en-US" sz="2000" b="1" i="1" spc="-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n</a:t>
            </a:r>
            <a:r>
              <a:rPr lang="en-US" sz="2000" b="1" i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</a:t>
            </a:r>
            <a:r>
              <a:rPr lang="en-US" sz="2000" b="1" i="1" spc="-2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000" b="1" i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</a:t>
            </a:r>
            <a:r>
              <a:rPr lang="en-US" sz="2000" b="1" i="1" spc="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ha</a:t>
            </a:r>
            <a:r>
              <a:rPr lang="en-US" sz="2000" b="1" i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re</a:t>
            </a:r>
            <a:r>
              <a:rPr lang="en-US" sz="2000" b="1" i="1" spc="-1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learning and </a:t>
            </a:r>
            <a:r>
              <a:rPr lang="en-US" sz="2000" b="1" i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k</a:t>
            </a:r>
            <a:r>
              <a:rPr lang="en-US" sz="2000" b="1" i="1" spc="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n</a:t>
            </a:r>
            <a:r>
              <a:rPr lang="en-US" sz="2000" b="1" i="1" spc="-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</a:t>
            </a:r>
            <a:r>
              <a:rPr lang="en-US" sz="2000" b="1" i="1" spc="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</a:t>
            </a:r>
            <a:r>
              <a:rPr lang="en-US" sz="2000" b="1" i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le</a:t>
            </a:r>
            <a:r>
              <a:rPr lang="en-US" sz="2000" b="1" i="1" spc="-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</a:t>
            </a:r>
            <a:r>
              <a:rPr lang="en-US" sz="2000" b="1" i="1" spc="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g</a:t>
            </a:r>
            <a:r>
              <a:rPr lang="en-US" sz="2000" b="1" i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</a:t>
            </a:r>
            <a:r>
              <a:rPr lang="en-US" sz="2000" b="1" i="1" spc="-6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000" i="1" spc="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be</a:t>
            </a:r>
            <a:r>
              <a:rPr lang="en-US" sz="2000" i="1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</a:t>
            </a:r>
            <a:r>
              <a:rPr lang="en-US" sz="2000" i="1" spc="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</a:t>
            </a:r>
            <a:r>
              <a:rPr lang="en-US" sz="2000" i="1" spc="-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</a:t>
            </a:r>
            <a:r>
              <a:rPr lang="en-US" sz="2000" i="1" spc="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</a:t>
            </a:r>
            <a:r>
              <a:rPr lang="en-US" sz="2000" i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n</a:t>
            </a:r>
            <a:r>
              <a:rPr lang="en-US" sz="2000" i="1" spc="1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000" i="1" spc="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</a:t>
            </a:r>
            <a:r>
              <a:rPr lang="en-US" sz="2000" i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iff</a:t>
            </a:r>
            <a:r>
              <a:rPr lang="en-US" sz="2000" i="1" spc="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</a:t>
            </a:r>
            <a:r>
              <a:rPr lang="en-US" sz="2000" i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r</a:t>
            </a:r>
            <a:r>
              <a:rPr lang="en-US" sz="2000" i="1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</a:t>
            </a:r>
            <a:r>
              <a:rPr lang="en-US" sz="2000" i="1" spc="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n</a:t>
            </a:r>
            <a:r>
              <a:rPr lang="en-US" sz="2000" i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</a:t>
            </a:r>
            <a:r>
              <a:rPr lang="en-US" sz="2000" i="1" spc="-2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000" i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</a:t>
            </a:r>
            <a:r>
              <a:rPr lang="en-US" sz="2000" i="1" spc="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</a:t>
            </a:r>
            <a:r>
              <a:rPr lang="en-US" sz="2000" i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ith </a:t>
            </a:r>
            <a:r>
              <a:rPr lang="en-US" sz="2000" i="1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</a:t>
            </a:r>
            <a:r>
              <a:rPr lang="en-US" sz="2000" i="1" spc="-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</a:t>
            </a:r>
            <a:r>
              <a:rPr lang="en-US" sz="2000" i="1" spc="-1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mm</a:t>
            </a:r>
            <a:r>
              <a:rPr lang="en-US" sz="2000" i="1" spc="-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un</a:t>
            </a:r>
            <a:r>
              <a:rPr lang="en-US" sz="2000" i="1" spc="-1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</a:t>
            </a:r>
            <a:r>
              <a:rPr lang="en-US" sz="2000" i="1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</a:t>
            </a:r>
            <a:r>
              <a:rPr lang="en-US" sz="2000" i="1" spc="-1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</a:t>
            </a:r>
            <a:r>
              <a:rPr lang="en-US" sz="2000" i="1" spc="-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</a:t>
            </a:r>
            <a:r>
              <a:rPr lang="en-US" sz="2000" i="1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</a:t>
            </a:r>
            <a:r>
              <a:rPr lang="en-US" sz="2000" i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,</a:t>
            </a:r>
            <a:r>
              <a:rPr lang="en-US" sz="2000" i="1" spc="-7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000" i="1" spc="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an</a:t>
            </a:r>
            <a:r>
              <a:rPr lang="en-US" sz="2000" i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</a:t>
            </a:r>
            <a:r>
              <a:rPr lang="en-US" sz="2000" i="1" spc="5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000" i="1" spc="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</a:t>
            </a:r>
            <a:r>
              <a:rPr lang="en-US" sz="2000" i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it</a:t>
            </a:r>
            <a:r>
              <a:rPr lang="en-US" sz="2000" i="1" spc="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h</a:t>
            </a:r>
            <a:r>
              <a:rPr lang="en-US" sz="2000" i="1" spc="-1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</a:t>
            </a:r>
            <a:r>
              <a:rPr lang="en-US" sz="2000" i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n</a:t>
            </a:r>
            <a:r>
              <a:rPr lang="en-US" sz="2000" i="1" spc="-2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000" i="1" spc="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</a:t>
            </a:r>
            <a:r>
              <a:rPr lang="en-US" sz="2000" i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he</a:t>
            </a:r>
            <a:r>
              <a:rPr lang="en-US" sz="2000" i="1" spc="-5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000" i="1" spc="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pub</a:t>
            </a:r>
            <a:r>
              <a:rPr lang="en-US" sz="2000" i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l</a:t>
            </a:r>
            <a:r>
              <a:rPr lang="en-US" sz="2000" i="1" spc="-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</a:t>
            </a:r>
            <a:r>
              <a:rPr lang="en-US" sz="2000" i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</a:t>
            </a:r>
            <a:r>
              <a:rPr lang="en-US" sz="2000" i="1" spc="3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000" i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services </a:t>
            </a:r>
            <a:endParaRPr lang="en-GB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i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Seek opportunities to </a:t>
            </a:r>
            <a:r>
              <a:rPr lang="en-US" sz="2000" b="1" i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bring people together to serve the community, </a:t>
            </a:r>
            <a:r>
              <a:rPr lang="en-US" sz="2000" i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particularly the most disadvantaged</a:t>
            </a:r>
            <a:endParaRPr lang="en-GB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GB" sz="20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D821F7E-466E-4155-9CA7-A606D5B34C7A}"/>
              </a:ext>
            </a:extLst>
          </p:cNvPr>
          <p:cNvSpPr/>
          <p:nvPr/>
        </p:nvSpPr>
        <p:spPr>
          <a:xfrm>
            <a:off x="0" y="0"/>
            <a:ext cx="839449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GB" sz="3600" dirty="0"/>
              <a:t>BACKGRROUND</a:t>
            </a: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21343094-A89A-4D26-8A98-BA9C855016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4035" y="848985"/>
            <a:ext cx="4641645" cy="5569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69827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3751BF3-0384-4A1E-B34C-EEE6FD41B434}"/>
              </a:ext>
            </a:extLst>
          </p:cNvPr>
          <p:cNvSpPr txBox="1"/>
          <p:nvPr/>
        </p:nvSpPr>
        <p:spPr>
          <a:xfrm>
            <a:off x="1301869" y="602082"/>
            <a:ext cx="106580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en-GB" sz="20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D821F7E-466E-4155-9CA7-A606D5B34C7A}"/>
              </a:ext>
            </a:extLst>
          </p:cNvPr>
          <p:cNvSpPr/>
          <p:nvPr/>
        </p:nvSpPr>
        <p:spPr>
          <a:xfrm>
            <a:off x="0" y="0"/>
            <a:ext cx="839449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GB" sz="3600" dirty="0"/>
              <a:t>Essex Faith Covenant in action</a:t>
            </a:r>
          </a:p>
        </p:txBody>
      </p:sp>
      <p:pic>
        <p:nvPicPr>
          <p:cNvPr id="7" name="Picture 6" descr="A group of men playing cricket&#10;&#10;Description automatically generated with medium confidence">
            <a:extLst>
              <a:ext uri="{FF2B5EF4-FFF2-40B4-BE49-F238E27FC236}">
                <a16:creationId xmlns:a16="http://schemas.microsoft.com/office/drawing/2014/main" id="{E108556B-0A2D-4706-BEBE-A3AF1EFF17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05317">
            <a:off x="4303278" y="601087"/>
            <a:ext cx="3394812" cy="1738806"/>
          </a:xfrm>
          <a:prstGeom prst="rect">
            <a:avLst/>
          </a:prstGeom>
        </p:spPr>
      </p:pic>
      <p:pic>
        <p:nvPicPr>
          <p:cNvPr id="9" name="Picture 8" descr="A person standing in front of a wall with a design on it&#10;&#10;Description automatically generated with medium confidence">
            <a:extLst>
              <a:ext uri="{FF2B5EF4-FFF2-40B4-BE49-F238E27FC236}">
                <a16:creationId xmlns:a16="http://schemas.microsoft.com/office/drawing/2014/main" id="{2309EFB1-6F5B-4913-A479-684F82252A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3549" y="5117103"/>
            <a:ext cx="2173778" cy="1629295"/>
          </a:xfrm>
          <a:prstGeom prst="rect">
            <a:avLst/>
          </a:prstGeom>
        </p:spPr>
      </p:pic>
      <p:pic>
        <p:nvPicPr>
          <p:cNvPr id="11" name="Picture 10" descr="A group of people in a library&#10;&#10;Description automatically generated with medium confidence">
            <a:extLst>
              <a:ext uri="{FF2B5EF4-FFF2-40B4-BE49-F238E27FC236}">
                <a16:creationId xmlns:a16="http://schemas.microsoft.com/office/drawing/2014/main" id="{4E7F78AE-1DE4-4439-8B22-D2796A15646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22124">
            <a:off x="8408433" y="843047"/>
            <a:ext cx="3277849" cy="1843790"/>
          </a:xfrm>
          <a:prstGeom prst="rect">
            <a:avLst/>
          </a:prstGeom>
        </p:spPr>
      </p:pic>
      <p:pic>
        <p:nvPicPr>
          <p:cNvPr id="13" name="Picture 12" descr="A group of people standing around a cake&#10;&#10;Description automatically generated with medium confidence">
            <a:extLst>
              <a:ext uri="{FF2B5EF4-FFF2-40B4-BE49-F238E27FC236}">
                <a16:creationId xmlns:a16="http://schemas.microsoft.com/office/drawing/2014/main" id="{B18AD2AB-E9A8-46E6-A4DE-FE863DDDCCB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93004">
            <a:off x="8192521" y="3804713"/>
            <a:ext cx="3131859" cy="2087906"/>
          </a:xfrm>
          <a:prstGeom prst="rect">
            <a:avLst/>
          </a:prstGeom>
        </p:spPr>
      </p:pic>
      <p:pic>
        <p:nvPicPr>
          <p:cNvPr id="15" name="Picture 14" descr="A person wearing a garment&#10;&#10;Description automatically generated with low confidence">
            <a:extLst>
              <a:ext uri="{FF2B5EF4-FFF2-40B4-BE49-F238E27FC236}">
                <a16:creationId xmlns:a16="http://schemas.microsoft.com/office/drawing/2014/main" id="{D029B6F5-D22D-4B92-8305-64F885C9306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46625">
            <a:off x="5368823" y="2764285"/>
            <a:ext cx="1665208" cy="3429000"/>
          </a:xfrm>
          <a:prstGeom prst="rect">
            <a:avLst/>
          </a:prstGeom>
        </p:spPr>
      </p:pic>
      <p:pic>
        <p:nvPicPr>
          <p:cNvPr id="17" name="Picture 16" descr="A group of people posing for a photo in front of a house&#10;&#10;Description automatically generated">
            <a:extLst>
              <a:ext uri="{FF2B5EF4-FFF2-40B4-BE49-F238E27FC236}">
                <a16:creationId xmlns:a16="http://schemas.microsoft.com/office/drawing/2014/main" id="{BE924BAF-19F4-4ECF-8375-DA5C6DBE127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67764">
            <a:off x="1474857" y="3238096"/>
            <a:ext cx="2326667" cy="1551112"/>
          </a:xfrm>
          <a:prstGeom prst="rect">
            <a:avLst/>
          </a:prstGeom>
        </p:spPr>
      </p:pic>
      <p:pic>
        <p:nvPicPr>
          <p:cNvPr id="21" name="Picture 20" descr="A picture containing text, indoor, furniture, cluttered&#10;&#10;Description automatically generated">
            <a:extLst>
              <a:ext uri="{FF2B5EF4-FFF2-40B4-BE49-F238E27FC236}">
                <a16:creationId xmlns:a16="http://schemas.microsoft.com/office/drawing/2014/main" id="{CC9D9AF9-109E-479E-ADAE-8A2CEB26129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19432">
            <a:off x="1113218" y="1002192"/>
            <a:ext cx="2503322" cy="1877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8307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D821F7E-466E-4155-9CA7-A606D5B34C7A}"/>
              </a:ext>
            </a:extLst>
          </p:cNvPr>
          <p:cNvSpPr/>
          <p:nvPr/>
        </p:nvSpPr>
        <p:spPr>
          <a:xfrm>
            <a:off x="0" y="0"/>
            <a:ext cx="839449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GB" sz="3600" dirty="0"/>
              <a:t>Background – social prescribing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CDEDBF1-935C-4669-99A7-12E690EA6C3D}"/>
              </a:ext>
            </a:extLst>
          </p:cNvPr>
          <p:cNvSpPr txBox="1"/>
          <p:nvPr/>
        </p:nvSpPr>
        <p:spPr>
          <a:xfrm>
            <a:off x="1308295" y="358726"/>
            <a:ext cx="33762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pic>
        <p:nvPicPr>
          <p:cNvPr id="3" name="Content Placeholder 1">
            <a:extLst>
              <a:ext uri="{FF2B5EF4-FFF2-40B4-BE49-F238E27FC236}">
                <a16:creationId xmlns:a16="http://schemas.microsoft.com/office/drawing/2014/main" id="{AFAFD739-7D8E-FBE7-958D-EF705A0481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6742" y="1422170"/>
            <a:ext cx="4112651" cy="401366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5B42D09-F252-827C-276D-7FC9C805A011}"/>
              </a:ext>
            </a:extLst>
          </p:cNvPr>
          <p:cNvSpPr txBox="1"/>
          <p:nvPr/>
        </p:nvSpPr>
        <p:spPr>
          <a:xfrm>
            <a:off x="1458686" y="1422170"/>
            <a:ext cx="58674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 early 2020, Faith Action published a report looking into the relationship between faith-based organisations and social prescribing schemes, which included recommendations on how to make them stronger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According to the NHS, good social prescribing will ensure that “services are fully accessible to all communities, including those in greatest need, who may be hardest for agencies to reach.</a:t>
            </a:r>
          </a:p>
          <a:p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Achieving this will mean taking stock of the full range of local faith-based service provision, since we know that many communities are beyond the “reach” of services, and facing the starkest health inequalities, will remain an active part of a local faith group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860099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D821F7E-466E-4155-9CA7-A606D5B34C7A}"/>
              </a:ext>
            </a:extLst>
          </p:cNvPr>
          <p:cNvSpPr/>
          <p:nvPr/>
        </p:nvSpPr>
        <p:spPr>
          <a:xfrm>
            <a:off x="0" y="0"/>
            <a:ext cx="839449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GB" sz="3600" dirty="0"/>
              <a:t>FB0s and social prescribing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CDEDBF1-935C-4669-99A7-12E690EA6C3D}"/>
              </a:ext>
            </a:extLst>
          </p:cNvPr>
          <p:cNvSpPr txBox="1"/>
          <p:nvPr/>
        </p:nvSpPr>
        <p:spPr>
          <a:xfrm>
            <a:off x="1308295" y="358726"/>
            <a:ext cx="33762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11C1E08D-474A-CB03-AB1F-1F7A900A23F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4817" y="1319446"/>
            <a:ext cx="2738888" cy="374548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D4FA73F-43DE-7CE0-F9CE-02FBE2B2EF21}"/>
              </a:ext>
            </a:extLst>
          </p:cNvPr>
          <p:cNvSpPr txBox="1"/>
          <p:nvPr/>
        </p:nvSpPr>
        <p:spPr>
          <a:xfrm>
            <a:off x="1556657" y="1319446"/>
            <a:ext cx="5693229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What specific attributes do FBOs have:</a:t>
            </a:r>
          </a:p>
          <a:p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Clear links between faith and wellbeing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A significant sector within our communities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Active in all communities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Assets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Offers that complement public services</a:t>
            </a:r>
          </a:p>
          <a:p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6141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D821F7E-466E-4155-9CA7-A606D5B34C7A}"/>
              </a:ext>
            </a:extLst>
          </p:cNvPr>
          <p:cNvSpPr/>
          <p:nvPr/>
        </p:nvSpPr>
        <p:spPr>
          <a:xfrm>
            <a:off x="0" y="0"/>
            <a:ext cx="839449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GB" sz="3600" dirty="0"/>
              <a:t>What has </a:t>
            </a:r>
            <a:r>
              <a:rPr lang="en-GB" sz="3600"/>
              <a:t>been delivered</a:t>
            </a:r>
            <a:endParaRPr lang="en-GB" sz="36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CDEDBF1-935C-4669-99A7-12E690EA6C3D}"/>
              </a:ext>
            </a:extLst>
          </p:cNvPr>
          <p:cNvSpPr txBox="1"/>
          <p:nvPr/>
        </p:nvSpPr>
        <p:spPr>
          <a:xfrm>
            <a:off x="1308295" y="358726"/>
            <a:ext cx="33762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6B616E8-C551-42B9-8415-8C0ACE23FD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4799" y="2128651"/>
            <a:ext cx="3897221" cy="260069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FDC1206-0B99-DB54-331D-7B466B99D9A3}"/>
              </a:ext>
            </a:extLst>
          </p:cNvPr>
          <p:cNvSpPr txBox="1"/>
          <p:nvPr/>
        </p:nvSpPr>
        <p:spPr>
          <a:xfrm>
            <a:off x="1308295" y="197346"/>
            <a:ext cx="6222546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defTabSz="914400">
              <a:buFont typeface="Arial" panose="020B0604020202020204" pitchFamily="34" charset="0"/>
              <a:buChar char="•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Using asset mapping project from Community360 to understand the faith-based provision in the area. Identify any blind spots in mapping exercise. Where appropriate, reflect provision in social prescribing database. </a:t>
            </a:r>
          </a:p>
          <a:p>
            <a:pPr defTabSz="914400"/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defTabSz="914400">
              <a:buFont typeface="Arial" panose="020B0604020202020204" pitchFamily="34" charset="0"/>
              <a:buChar char="•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Awareness raising training session delivered for faith groups</a:t>
            </a:r>
          </a:p>
          <a:p>
            <a:pPr defTabSz="914400"/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defTabSz="914400">
              <a:buFont typeface="Arial" panose="020B0604020202020204" pitchFamily="34" charset="0"/>
              <a:buChar char="•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Resource </a:t>
            </a:r>
            <a:r>
              <a:rPr lang="en-US" sz="1800">
                <a:latin typeface="Arial" panose="020B0604020202020204" pitchFamily="34" charset="0"/>
                <a:cs typeface="Arial" panose="020B0604020202020204" pitchFamily="34" charset="0"/>
              </a:rPr>
              <a:t>developed for social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prescribers to better understand how to engage with clients with a faith to enable more meaningful interventions.</a:t>
            </a:r>
          </a:p>
          <a:p>
            <a:pPr marL="285750" indent="-285750" defTabSz="914400">
              <a:buFont typeface="Arial" panose="020B0604020202020204" pitchFamily="34" charset="0"/>
              <a:buChar char="•"/>
            </a:pP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defTabSz="914400">
              <a:buFont typeface="Arial" panose="020B0604020202020204" pitchFamily="34" charset="0"/>
              <a:buChar char="•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Develop case studies highlighting good practice i.e. faith-based organisations successfully engaging in social prescribing outlining their experience. </a:t>
            </a:r>
          </a:p>
          <a:p>
            <a:pPr marL="285750" indent="-285750" defTabSz="9144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Development of a multi-faith engagement toolkit to help faith-based organisations review their health assets and better articulate exactly how they can support social prescribing schemes and the health and wellbeing of their local community.</a:t>
            </a:r>
          </a:p>
          <a:p>
            <a:pPr defTabSz="914400"/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452119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D821F7E-466E-4155-9CA7-A606D5B34C7A}"/>
              </a:ext>
            </a:extLst>
          </p:cNvPr>
          <p:cNvSpPr/>
          <p:nvPr/>
        </p:nvSpPr>
        <p:spPr>
          <a:xfrm>
            <a:off x="0" y="0"/>
            <a:ext cx="839449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GB" sz="3600" dirty="0"/>
              <a:t>What has </a:t>
            </a:r>
            <a:r>
              <a:rPr lang="en-GB" sz="3600"/>
              <a:t>been delivered</a:t>
            </a:r>
            <a:endParaRPr lang="en-GB" sz="36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CDEDBF1-935C-4669-99A7-12E690EA6C3D}"/>
              </a:ext>
            </a:extLst>
          </p:cNvPr>
          <p:cNvSpPr txBox="1"/>
          <p:nvPr/>
        </p:nvSpPr>
        <p:spPr>
          <a:xfrm>
            <a:off x="1308295" y="358726"/>
            <a:ext cx="33762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FDC1206-0B99-DB54-331D-7B466B99D9A3}"/>
              </a:ext>
            </a:extLst>
          </p:cNvPr>
          <p:cNvSpPr txBox="1"/>
          <p:nvPr/>
        </p:nvSpPr>
        <p:spPr>
          <a:xfrm>
            <a:off x="1451169" y="1559055"/>
            <a:ext cx="6974373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endParaRPr lang="en-US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14400"/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4000" dirty="0">
                <a:latin typeface="Arial" panose="020B0604020202020204" pitchFamily="34" charset="0"/>
                <a:cs typeface="Arial" panose="020B0604020202020204" pitchFamily="34" charset="0"/>
              </a:rPr>
              <a:t>Contact:</a:t>
            </a:r>
          </a:p>
          <a:p>
            <a:endParaRPr lang="en-GB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40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Faithcovenant@essex.gov</a:t>
            </a:r>
            <a:r>
              <a:rPr lang="en-GB" sz="400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.uk</a:t>
            </a:r>
            <a:r>
              <a:rPr lang="en-GB" sz="40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Content Placeholder 7" descr="Image result for multi faith logo essex">
            <a:hlinkClick r:id="rId3"/>
            <a:extLst>
              <a:ext uri="{FF2B5EF4-FFF2-40B4-BE49-F238E27FC236}">
                <a16:creationId xmlns:a16="http://schemas.microsoft.com/office/drawing/2014/main" id="{BABA39EC-6AE7-0700-EC34-4C293EADA665}"/>
              </a:ext>
            </a:extLst>
          </p:cNvPr>
          <p:cNvPicPr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601035" y="1730829"/>
            <a:ext cx="1937821" cy="212679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975584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DC04D8C8797784D939F7DD0EBF84C43" ma:contentTypeVersion="13" ma:contentTypeDescription="Create a new document." ma:contentTypeScope="" ma:versionID="7184c0a337ff499d29a8d10dcb63738f">
  <xsd:schema xmlns:xsd="http://www.w3.org/2001/XMLSchema" xmlns:xs="http://www.w3.org/2001/XMLSchema" xmlns:p="http://schemas.microsoft.com/office/2006/metadata/properties" xmlns:ns3="36833d6c-1f4f-43c9-80ba-f86659fe7f91" xmlns:ns4="f34c21ad-c875-4176-bb80-585e5beec4a9" targetNamespace="http://schemas.microsoft.com/office/2006/metadata/properties" ma:root="true" ma:fieldsID="1337963949cd9138716614010145d19c" ns3:_="" ns4:_="">
    <xsd:import namespace="36833d6c-1f4f-43c9-80ba-f86659fe7f91"/>
    <xsd:import namespace="f34c21ad-c875-4176-bb80-585e5beec4a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DateTaken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6833d6c-1f4f-43c9-80ba-f86659fe7f9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4c21ad-c875-4176-bb80-585e5beec4a9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9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6510432-CC10-4C32-8F74-8F98CDCC019A}">
  <ds:schemaRefs>
    <ds:schemaRef ds:uri="http://purl.org/dc/elements/1.1/"/>
    <ds:schemaRef ds:uri="http://schemas.microsoft.com/office/2006/metadata/properties"/>
    <ds:schemaRef ds:uri="http://schemas.microsoft.com/office/2006/documentManagement/types"/>
    <ds:schemaRef ds:uri="f34c21ad-c875-4176-bb80-585e5beec4a9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36833d6c-1f4f-43c9-80ba-f86659fe7f91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6C0BA9E5-D158-47BD-87D8-711D4A482AA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C667613-AF4B-4CC1-956C-8505B3222D2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6833d6c-1f4f-43c9-80ba-f86659fe7f91"/>
    <ds:schemaRef ds:uri="f34c21ad-c875-4176-bb80-585e5beec4a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540</TotalTime>
  <Words>358</Words>
  <Application>Microsoft Office PowerPoint</Application>
  <PresentationFormat>Widescreen</PresentationFormat>
  <Paragraphs>52</Paragraphs>
  <Slides>8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Andrew Lowing - Senior Equality and Partnerships Adviser</dc:creator>
  <cp:lastModifiedBy>Andrew Lowing</cp:lastModifiedBy>
  <cp:revision>4</cp:revision>
  <dcterms:created xsi:type="dcterms:W3CDTF">2020-09-28T13:05:52Z</dcterms:created>
  <dcterms:modified xsi:type="dcterms:W3CDTF">2023-03-15T10:23:41Z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0x010100FDC04D8C8797784D939F7DD0EBF84C43</vt:lpwstr>
  </property>
  <property fmtid="{D5CDD505-2E9C-101B-9397-08002B2CF9AE}" pid="3" name="MSIP_Label_39d8be9e-c8d9-4b9c-bd40-2c27cc7ea2e6_Enabled">
    <vt:lpwstr>true</vt:lpwstr>
  </property>
  <property fmtid="{D5CDD505-2E9C-101B-9397-08002B2CF9AE}" pid="4" name="MSIP_Label_39d8be9e-c8d9-4b9c-bd40-2c27cc7ea2e6_SetDate">
    <vt:lpwstr>2020-09-28T15:37:20Z</vt:lpwstr>
  </property>
  <property fmtid="{D5CDD505-2E9C-101B-9397-08002B2CF9AE}" pid="5" name="MSIP_Label_39d8be9e-c8d9-4b9c-bd40-2c27cc7ea2e6_Method">
    <vt:lpwstr>Standard</vt:lpwstr>
  </property>
  <property fmtid="{D5CDD505-2E9C-101B-9397-08002B2CF9AE}" pid="6" name="MSIP_Label_39d8be9e-c8d9-4b9c-bd40-2c27cc7ea2e6_Name">
    <vt:lpwstr>39d8be9e-c8d9-4b9c-bd40-2c27cc7ea2e6</vt:lpwstr>
  </property>
  <property fmtid="{D5CDD505-2E9C-101B-9397-08002B2CF9AE}" pid="7" name="MSIP_Label_39d8be9e-c8d9-4b9c-bd40-2c27cc7ea2e6_SiteId">
    <vt:lpwstr>a8b4324f-155c-4215-a0f1-7ed8cc9a992f</vt:lpwstr>
  </property>
  <property fmtid="{D5CDD505-2E9C-101B-9397-08002B2CF9AE}" pid="8" name="MSIP_Label_39d8be9e-c8d9-4b9c-bd40-2c27cc7ea2e6_ActionId">
    <vt:lpwstr>e82ddf49-508c-4d6f-89e3-0000bb070c4b</vt:lpwstr>
  </property>
  <property fmtid="{D5CDD505-2E9C-101B-9397-08002B2CF9AE}" pid="9" name="MSIP_Label_39d8be9e-c8d9-4b9c-bd40-2c27cc7ea2e6_ContentBits">
    <vt:lpwstr>0</vt:lpwstr>
  </property>
</Properties>
</file>